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64" r:id="rId3"/>
    <p:sldId id="259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3B45"/>
    <a:srgbClr val="0A5A6A"/>
    <a:srgbClr val="0C6B7E"/>
    <a:srgbClr val="14AFCE"/>
    <a:srgbClr val="0DEDD2"/>
    <a:srgbClr val="3EF4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0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EAABC-BA5F-4351-BDEF-D85BE45438F5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F116E-EC4D-46FA-B676-55BC77EADA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001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55FA-7FB2-497F-97C0-AF8D7909A871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E2FD-6661-4799-A86B-BD7924EBED5C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2FF8-E672-4539-B85E-30EDB7F5DD36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2DE7-0524-4E0A-9C43-1A4C35C88F87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DEA7-C5BC-4E56-BC69-2EAEF57A5B65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509B-27B9-47E3-B0A4-AD2662F4BEA8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C4FB-1749-4DE2-81CB-309B8458437C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6D6F-F131-43FF-8E68-3D77D6B55E80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19D-598F-47C5-ABBF-F69B80E02AC1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385D-274D-437E-81F7-D8F86105F9DC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3102-75FF-48C1-A4DF-59BEFB2D0241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DEDD2">
                <a:alpha val="35000"/>
              </a:srgbClr>
            </a:gs>
            <a:gs pos="39999">
              <a:srgbClr val="85C2FF">
                <a:alpha val="0"/>
              </a:srgbClr>
            </a:gs>
            <a:gs pos="70000">
              <a:srgbClr val="C4D6EB">
                <a:alpha val="0"/>
              </a:srgbClr>
            </a:gs>
            <a:gs pos="100000">
              <a:srgbClr val="FFEBFA">
                <a:alpha val="0"/>
              </a:srgbClr>
            </a:gs>
          </a:gsLst>
          <a:lin ang="21594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3AB-5A50-4859-B3D9-C70E0A14579C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12776"/>
            <a:ext cx="6984776" cy="2736304"/>
          </a:xfrm>
          <a:ln w="66675" cap="rnd">
            <a:solidFill>
              <a:srgbClr val="0C6B7E"/>
            </a:solidFill>
            <a:prstDash val="sysDot"/>
            <a:round/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A5A6A"/>
                </a:solidFill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Комплексная переработка вторичного молочного сырья. Производство напитков сывороточных «</a:t>
            </a:r>
            <a:r>
              <a:rPr lang="ru-RU" sz="3200" b="1" dirty="0" err="1" smtClean="0">
                <a:solidFill>
                  <a:srgbClr val="0A5A6A"/>
                </a:solidFill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Салютэль</a:t>
            </a:r>
            <a:r>
              <a:rPr lang="ru-RU" sz="3200" b="1" dirty="0" smtClean="0">
                <a:solidFill>
                  <a:srgbClr val="0A5A6A"/>
                </a:solidFill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».</a:t>
            </a:r>
            <a:endParaRPr lang="ru-RU" sz="3200" b="1" dirty="0">
              <a:solidFill>
                <a:srgbClr val="0A5A6A"/>
              </a:solidFill>
              <a:latin typeface="Times New Roman" pitchFamily="18" charset="0"/>
              <a:ea typeface="Microsoft JhengHei" pitchFamily="34" charset="-12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5596" y="4437112"/>
            <a:ext cx="8100900" cy="175260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организация: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ВолгГТУ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Населенный пункт: г .Волгоград, просп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имени В.И. Ленина, 28, Волгоград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Номинация: Инженерный проект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проекта (подкатегория): Техника и технология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01489"/>
            <a:ext cx="3816424" cy="73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Volgograd_VSTU_TechStart_2018</a:t>
            </a:r>
            <a:r>
              <a:rPr lang="ru-RU" b="1" dirty="0" smtClean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b="1" dirty="0">
              <a:solidFill>
                <a:srgbClr val="0C6B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383796" y="116632"/>
            <a:ext cx="3942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A5A6A"/>
                </a:solidFill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СОДЕРЖАНИЕ ИДЕИ</a:t>
            </a:r>
            <a:endParaRPr lang="ru-RU" sz="2800" b="1" dirty="0">
              <a:solidFill>
                <a:srgbClr val="0A5A6A"/>
              </a:solidFill>
              <a:latin typeface="Times New Roman" pitchFamily="18" charset="0"/>
              <a:ea typeface="Microsoft JhengHei" pitchFamily="34" charset="-120"/>
              <a:cs typeface="Times New Roman" pitchFamily="18" charset="0"/>
            </a:endParaRPr>
          </a:p>
        </p:txBody>
      </p:sp>
      <p:sp>
        <p:nvSpPr>
          <p:cNvPr id="37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Volgograd_VSTU_TechStart_2018</a:t>
            </a:r>
            <a:r>
              <a:rPr lang="ru-RU" b="1" dirty="0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C6B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Пятиугольник 60"/>
          <p:cNvSpPr/>
          <p:nvPr/>
        </p:nvSpPr>
        <p:spPr>
          <a:xfrm>
            <a:off x="177031" y="830512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Описание идеи: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7030" y="1124744"/>
            <a:ext cx="8606929" cy="792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Идея заключается в применении сыворотки подсырной как основы напитка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Салютэль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», которая остается как побочный продукт производства сыра творожного «Маковка», с последующей ее передачей на  производство мусса молочного белкового «Долька», способом производства которого является  коагуляция сывороточных белков путем нагрева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сыворотки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подсырной и внесения в горячую смесь лимонной кислоты.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ятиугольник 61"/>
          <p:cNvSpPr/>
          <p:nvPr/>
        </p:nvSpPr>
        <p:spPr>
          <a:xfrm>
            <a:off x="177031" y="1931770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77029" y="2291811"/>
            <a:ext cx="8606929" cy="4171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Комплексная переработка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вторичного молочного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сырья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максимальным использованием ресурсов и устранением всех видов потерь,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более полном вовлечении в хозяйственный оборот вторичных материальных и энергетических ресурсов</a:t>
            </a:r>
          </a:p>
        </p:txBody>
      </p:sp>
      <p:sp>
        <p:nvSpPr>
          <p:cNvPr id="64" name="Пятиугольник 63"/>
          <p:cNvSpPr/>
          <p:nvPr/>
        </p:nvSpPr>
        <p:spPr>
          <a:xfrm>
            <a:off x="179512" y="2780928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79512" y="3140968"/>
            <a:ext cx="8606929" cy="792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1) Разработка оригинальной рецептуры  и создание конкурентоспособной продукции;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2) Обоснование выбора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ресурсоэкономичных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технических средств;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3) Организация безотходной 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малооперционной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технологии;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Calibri"/>
              </a:rPr>
              <a:t>Установление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Calibri"/>
              </a:rPr>
              <a:t>гармоничного взаимодействия агропромышленного производства с окружающей средой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ятиугольник 65"/>
          <p:cNvSpPr/>
          <p:nvPr/>
        </p:nvSpPr>
        <p:spPr>
          <a:xfrm>
            <a:off x="179512" y="4005064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79512" y="4365104"/>
            <a:ext cx="8606929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 организации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безотходной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в настоящее время актуальна. В связи с этим целесообразным станет рациональное использование материальных ресурсов,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предусматривающих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усовершенствование, а также поиск наиболее эффективных методов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производства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переработки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8" name="Пятиугольник 67"/>
          <p:cNvSpPr/>
          <p:nvPr/>
        </p:nvSpPr>
        <p:spPr>
          <a:xfrm>
            <a:off x="179512" y="5188768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Задел и уровень проработки:</a:t>
            </a:r>
            <a:endParaRPr lang="ru-RU" sz="1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79512" y="5556448"/>
            <a:ext cx="8606929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 smtClean="0">
                <a:solidFill>
                  <a:srgbClr val="073B45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sz="1200" dirty="0">
                <a:solidFill>
                  <a:srgbClr val="073B45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1200" dirty="0" smtClean="0">
                <a:solidFill>
                  <a:srgbClr val="073B45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endParaRPr lang="ru-RU" sz="1200" dirty="0">
              <a:solidFill>
                <a:srgbClr val="073B4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4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1295" y="116632"/>
            <a:ext cx="6383905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0A5A6A"/>
                </a:solidFill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РЕЗУЛЬТАТ</a:t>
            </a:r>
            <a:endParaRPr lang="ru-RU" sz="2800" b="1" dirty="0">
              <a:solidFill>
                <a:srgbClr val="0A5A6A"/>
              </a:solidFill>
              <a:latin typeface="Times New Roman" pitchFamily="18" charset="0"/>
              <a:ea typeface="Microsoft JhengHei" pitchFamily="34" charset="-12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Volgograd_VSTU_TechStart_2018</a:t>
            </a:r>
            <a:r>
              <a:rPr lang="ru-RU" b="1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C6B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192137" y="2852936"/>
            <a:ext cx="1944215" cy="1368152"/>
          </a:xfrm>
          <a:prstGeom prst="chevron">
            <a:avLst>
              <a:gd name="adj" fmla="val 15237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 algn="ctr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результату </a:t>
            </a:r>
          </a:p>
        </p:txBody>
      </p:sp>
      <p:sp>
        <p:nvSpPr>
          <p:cNvPr id="17" name="Нашивка 16"/>
          <p:cNvSpPr/>
          <p:nvPr/>
        </p:nvSpPr>
        <p:spPr>
          <a:xfrm>
            <a:off x="204317" y="980728"/>
            <a:ext cx="1944215" cy="1728192"/>
          </a:xfrm>
          <a:prstGeom prst="chevron">
            <a:avLst>
              <a:gd name="adj" fmla="val 15237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Описание</a:t>
            </a:r>
          </a:p>
          <a:p>
            <a:pPr marL="85725"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192136" y="4401280"/>
            <a:ext cx="1944215" cy="1764024"/>
          </a:xfrm>
          <a:prstGeom prst="chevron">
            <a:avLst>
              <a:gd name="adj" fmla="val 15237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 algn="ctr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Потребители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результата и области применения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2136351" y="980728"/>
            <a:ext cx="6756129" cy="1728192"/>
          </a:xfrm>
          <a:prstGeom prst="chevron">
            <a:avLst>
              <a:gd name="adj" fmla="val 152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Полученный таким способом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напиток сывороточный ферментированный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позволит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решить проблему безотходного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производства.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тому же, в следствии того, что из сыворотки подсырной предварительно выделяются сывороточные белки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,отпадает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необходимость в такой стадии, как сепарирование, что существенно сэкономит энергозатраты.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 ожидается постоянный рост прибыли за счет переработки вторичного молочного сырья и применения нетрадиционного способа ферментации – ржаной мукой, которая является более дешевым вариантом, чем закваска.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2113878" y="2852936"/>
            <a:ext cx="6756129" cy="1376192"/>
          </a:xfrm>
          <a:prstGeom prst="chevron">
            <a:avLst>
              <a:gd name="adj" fmla="val 152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Продукт должен соответствовать требованиям настоящих технических условий и изготавливаться (вырабатываться) по рецептуре, технологической инструкции с соблюдением требований к производству и специальным технологическим процессам для предприятий пищевой промышленности.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2101302" y="4419196"/>
            <a:ext cx="6756129" cy="1746108"/>
          </a:xfrm>
          <a:prstGeom prst="chevron">
            <a:avLst>
              <a:gd name="adj" fmla="val 152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Напитки сывороточные играют важную роль в лечебном питании, особенно для людей пожилого возраста, беременных женщин и имеющих проблемы с лишним весом. Напитки на основе молочной сыворотки также будут идти на пользу детям дошкольного и школьного возраста, поскольку сыворотка содержит в себе целый ряд витаминов и минеральных веществ, а обогащенная растительным сырьем сыворотка восполнит недостаток некоторых витаминов.</a:t>
            </a:r>
            <a:endParaRPr lang="ru-RU" sz="1400" dirty="0">
              <a:solidFill>
                <a:srgbClr val="073B4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1295" y="116632"/>
            <a:ext cx="6383905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0A5A6A"/>
                </a:solidFill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НЕОБХОДИМЫЕ РЕСУРСЫ</a:t>
            </a:r>
            <a:endParaRPr lang="ru-RU" sz="2800" b="1" dirty="0">
              <a:solidFill>
                <a:srgbClr val="0A5A6A"/>
              </a:solidFill>
              <a:latin typeface="Times New Roman" pitchFamily="18" charset="0"/>
              <a:ea typeface="Microsoft JhengHei" pitchFamily="34" charset="-12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Volgograd_VSTU_TechStart_2018</a:t>
            </a:r>
            <a:r>
              <a:rPr lang="ru-RU" b="1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C6B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7691800"/>
              </p:ext>
            </p:extLst>
          </p:nvPr>
        </p:nvGraphicFramePr>
        <p:xfrm>
          <a:off x="251519" y="864139"/>
          <a:ext cx="8496946" cy="414302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5371"/>
                <a:gridCol w="2759369"/>
                <a:gridCol w="1841004"/>
                <a:gridCol w="2315057"/>
                <a:gridCol w="1296145"/>
              </a:tblGrid>
              <a:tr h="484379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 ресурсов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ресурса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Характеристика ресурса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3256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Производственные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площади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реализации разработки необходимы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производственные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площади,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которых будет расположено основное и вспомогательное оборудование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Творожные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цех Филиала «МК «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Волгоград-ский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789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Сырьевой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Сыворотка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подсырная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мука ржаная, сок лимонный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производства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напитка сывороточного необходимо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сырьевой базы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ОАО НПГ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«Сады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При-донья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АргоМОФ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Калачевское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хлебоприем-ное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предприя-тие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297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1295" y="116632"/>
            <a:ext cx="6383905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0A5A6A"/>
                </a:solidFill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РИСКИ</a:t>
            </a:r>
            <a:endParaRPr lang="ru-RU" sz="2800" b="1" dirty="0">
              <a:solidFill>
                <a:srgbClr val="0A5A6A"/>
              </a:solidFill>
              <a:latin typeface="Times New Roman" pitchFamily="18" charset="0"/>
              <a:ea typeface="Microsoft JhengHei" pitchFamily="34" charset="-12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Volgograd_VSTU_TechStart_2018</a:t>
            </a:r>
            <a:r>
              <a:rPr lang="ru-RU" b="1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C6B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0031450"/>
              </p:ext>
            </p:extLst>
          </p:nvPr>
        </p:nvGraphicFramePr>
        <p:xfrm>
          <a:off x="251520" y="1124744"/>
          <a:ext cx="8678198" cy="5059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3375"/>
                <a:gridCol w="1420182"/>
                <a:gridCol w="2372907"/>
                <a:gridCol w="1944216"/>
                <a:gridCol w="1296144"/>
                <a:gridCol w="12613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 риска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Описание (формулировка рискового события)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Последствия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серьезности последствий (высокий, средний, низкий)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Вероятность наступления риска (высокая, средняя, низкая)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Производственный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производительности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труда, неисправность оборудования, потери рабочих часов, нехватки расходных материалов или увеличения брака, падение спроса на товар, непредвиденные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планируемых объемов по производству, реализации продукции предприятия, падение рыночной цены на товар, увеличение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Технический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ошибка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проектировании и исследовательской работе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дополнительные расходы на доработку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слабый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слабый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отказ поставщика сотрудничать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затраты времени и ресурсов в связи с поиском нового поставщика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слабый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слабый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902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136" y="116632"/>
            <a:ext cx="6630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0A5A6A"/>
                </a:solidFill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ЭФФЕКТЫ И ПОТЕНЦИАЛ КОММЕРЦИАЛИЗАЦИИ</a:t>
            </a:r>
            <a:endParaRPr lang="ru-RU" sz="2000" b="1" dirty="0">
              <a:solidFill>
                <a:srgbClr val="0A5A6A"/>
              </a:solidFill>
              <a:latin typeface="Times New Roman" pitchFamily="18" charset="0"/>
              <a:ea typeface="Microsoft JhengHei" pitchFamily="34" charset="-12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2704" y="118480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Volgograd_VSTU_TechStart_2018</a:t>
            </a:r>
            <a:r>
              <a:rPr lang="ru-RU" b="1" smtClean="0">
                <a:solidFill>
                  <a:srgbClr val="0C6B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C6B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6197737"/>
              </p:ext>
            </p:extLst>
          </p:nvPr>
        </p:nvGraphicFramePr>
        <p:xfrm>
          <a:off x="303092" y="657096"/>
          <a:ext cx="8712994" cy="3053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8382"/>
                <a:gridCol w="1501361"/>
                <a:gridCol w="2745189"/>
                <a:gridCol w="1656184"/>
                <a:gridCol w="1070086"/>
                <a:gridCol w="15017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 эффекта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Описание эффекта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 появления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эффекта*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Величина эффекта**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Направленность эффекта***</a:t>
                      </a:r>
                      <a:endParaRPr lang="ru-RU" sz="13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на единицу продукции и увеличение спроса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малое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Экологический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выброса промышленных отходов в окружающую среду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сильный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уровня безработицы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малое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малый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736">
                <a:tc gridSpan="6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*менее года – малое время появления; от года до двух – среднее; более двух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 - большое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85968">
                <a:tc gridSpan="5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**слабый, средний, сильный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9200">
                <a:tc gridSpan="5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***организация, регион,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страна, глобальный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Нашивка 9"/>
          <p:cNvSpPr/>
          <p:nvPr/>
        </p:nvSpPr>
        <p:spPr>
          <a:xfrm>
            <a:off x="323528" y="4869160"/>
            <a:ext cx="2435648" cy="954020"/>
          </a:xfrm>
          <a:prstGeom prst="chevron">
            <a:avLst>
              <a:gd name="adj" fmla="val 15237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Потенциал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коммерциализации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2627784" y="4869160"/>
            <a:ext cx="6229647" cy="954020"/>
          </a:xfrm>
          <a:prstGeom prst="chevron">
            <a:avLst>
              <a:gd name="adj" fmla="val 152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 smtClean="0">
                <a:solidFill>
                  <a:srgbClr val="073B45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Характеристики возможного рынка: </a:t>
            </a:r>
          </a:p>
          <a:p>
            <a:r>
              <a:rPr lang="ru-RU" sz="1400" dirty="0" smtClean="0">
                <a:solidFill>
                  <a:srgbClr val="073B45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Конкуренты:</a:t>
            </a:r>
          </a:p>
          <a:p>
            <a:r>
              <a:rPr lang="ru-RU" sz="1400" dirty="0" smtClean="0">
                <a:solidFill>
                  <a:srgbClr val="073B45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Осуществимость и защищенность идеи:</a:t>
            </a:r>
          </a:p>
          <a:p>
            <a:r>
              <a:rPr lang="ru-RU" sz="1400" dirty="0" smtClean="0">
                <a:solidFill>
                  <a:srgbClr val="073B45"/>
                </a:solidFill>
                <a:latin typeface="Times New Roman" pitchFamily="18" charset="0"/>
                <a:cs typeface="Times New Roman" pitchFamily="18" charset="0"/>
              </a:rPr>
              <a:t>Обеспеченность ресурсами:</a:t>
            </a:r>
            <a:endParaRPr lang="ru-RU" sz="1400" dirty="0">
              <a:solidFill>
                <a:srgbClr val="073B4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23528" y="3789040"/>
            <a:ext cx="2435648" cy="954020"/>
          </a:xfrm>
          <a:prstGeom prst="chevron">
            <a:avLst>
              <a:gd name="adj" fmla="val 15237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Количественные показатели эффекта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2627784" y="3789040"/>
            <a:ext cx="6229647" cy="954020"/>
          </a:xfrm>
          <a:prstGeom prst="chevron">
            <a:avLst>
              <a:gd name="adj" fmla="val 152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rgbClr val="073B45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endParaRPr lang="ru-RU" sz="1400" dirty="0">
              <a:solidFill>
                <a:srgbClr val="073B4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0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400" y="6518275"/>
            <a:ext cx="2808312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Volgograd_VSTU_TechStart_2018</a:t>
            </a:r>
            <a:r>
              <a:rPr lang="ru-RU" b="1" dirty="0" smtClean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b="1" dirty="0">
              <a:solidFill>
                <a:srgbClr val="0C6B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043608" y="1412776"/>
            <a:ext cx="6984776" cy="2736304"/>
          </a:xfrm>
          <a:prstGeom prst="rect">
            <a:avLst/>
          </a:prstGeom>
          <a:ln w="66675" cap="rnd">
            <a:solidFill>
              <a:srgbClr val="0C6B7E"/>
            </a:solidFill>
            <a:prstDash val="sysDot"/>
            <a:rou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A5A6A"/>
                </a:solidFill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Благодарим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698</Words>
  <Application>Microsoft Office PowerPoint</Application>
  <PresentationFormat>Экран (4:3)</PresentationFormat>
  <Paragraphs>116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Комплексная переработка вторичного молочного сырья. Производство напитков сывороточных «Салютэль».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65</cp:revision>
  <dcterms:modified xsi:type="dcterms:W3CDTF">2018-10-27T20:15:36Z</dcterms:modified>
</cp:coreProperties>
</file>