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6" r:id="rId2"/>
    <p:sldId id="264" r:id="rId3"/>
    <p:sldId id="259" r:id="rId4"/>
    <p:sldId id="265" r:id="rId5"/>
    <p:sldId id="266" r:id="rId6"/>
    <p:sldId id="267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B45"/>
    <a:srgbClr val="0A5A6A"/>
    <a:srgbClr val="0C6B7E"/>
    <a:srgbClr val="14AFCE"/>
    <a:srgbClr val="0DEDD2"/>
    <a:srgbClr val="3EF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EAABC-BA5F-4351-BDEF-D85BE45438F5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F116E-EC4D-46FA-B676-55BC77EADA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013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55FA-7FB2-497F-97C0-AF8D7909A871}" type="datetime1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E2FD-6661-4799-A86B-BD7924EBED5C}" type="datetime1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2FF8-E672-4539-B85E-30EDB7F5DD36}" type="datetime1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2DE7-0524-4E0A-9C43-1A4C35C88F87}" type="datetime1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6DEA7-C5BC-4E56-BC69-2EAEF57A5B65}" type="datetime1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509B-27B9-47E3-B0A4-AD2662F4BEA8}" type="datetime1">
              <a:rPr lang="ru-RU" smtClean="0"/>
              <a:pPr/>
              <a:t>28.10.2018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C4FB-1749-4DE2-81CB-309B8458437C}" type="datetime1">
              <a:rPr lang="ru-RU" smtClean="0"/>
              <a:pPr/>
              <a:t>28.10.2018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6D6F-F131-43FF-8E68-3D77D6B55E80}" type="datetime1">
              <a:rPr lang="ru-RU" smtClean="0"/>
              <a:pPr/>
              <a:t>28.10.2018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219D-598F-47C5-ABBF-F69B80E02AC1}" type="datetime1">
              <a:rPr lang="ru-RU" smtClean="0"/>
              <a:pPr/>
              <a:t>28.10.2018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385D-274D-437E-81F7-D8F86105F9DC}" type="datetime1">
              <a:rPr lang="ru-RU" smtClean="0"/>
              <a:pPr/>
              <a:t>28.10.2018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3102-75FF-48C1-A4DF-59BEFB2D0241}" type="datetime1">
              <a:rPr lang="ru-RU" smtClean="0"/>
              <a:pPr/>
              <a:t>28.10.2018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DEDD2">
                <a:alpha val="35000"/>
              </a:srgbClr>
            </a:gs>
            <a:gs pos="39999">
              <a:srgbClr val="85C2FF">
                <a:alpha val="0"/>
              </a:srgbClr>
            </a:gs>
            <a:gs pos="70000">
              <a:srgbClr val="C4D6EB">
                <a:alpha val="0"/>
              </a:srgbClr>
            </a:gs>
            <a:gs pos="100000">
              <a:srgbClr val="FFEBFA">
                <a:alpha val="0"/>
              </a:srgbClr>
            </a:gs>
          </a:gsLst>
          <a:lin ang="21594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543AB-5A50-4859-B3D9-C70E0A14579C}" type="datetime1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412776"/>
            <a:ext cx="6984776" cy="2736304"/>
          </a:xfrm>
          <a:ln w="66675" cap="rnd">
            <a:solidFill>
              <a:srgbClr val="0C6B7E"/>
            </a:solidFill>
            <a:prstDash val="sysDot"/>
            <a:round/>
          </a:ln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A5A6A"/>
                </a:solidFill>
                <a:latin typeface="Calibri" panose="020F0502020204030204" pitchFamily="34" charset="0"/>
                <a:ea typeface="Microsoft JhengHei" pitchFamily="34" charset="-120"/>
                <a:cs typeface="Calibri" panose="020F0502020204030204" pitchFamily="34" charset="0"/>
              </a:rPr>
              <a:t>Устройство для автоматической расфасовки сыпучих материалов в гибкие контейнеры</a:t>
            </a:r>
            <a:endParaRPr lang="ru-RU" sz="3200" b="1" dirty="0">
              <a:solidFill>
                <a:srgbClr val="0A5A6A"/>
              </a:solidFill>
              <a:latin typeface="Calibri" panose="020F0502020204030204" pitchFamily="34" charset="0"/>
              <a:ea typeface="Microsoft JhengHei" pitchFamily="34" charset="-12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5596" y="4437112"/>
            <a:ext cx="7812868" cy="1752600"/>
          </a:xfrm>
        </p:spPr>
        <p:txBody>
          <a:bodyPr>
            <a:normAutofit/>
          </a:bodyPr>
          <a:lstStyle/>
          <a:p>
            <a:pPr algn="l"/>
            <a:r>
              <a:rPr lang="ru-RU" sz="1800" dirty="0">
                <a:solidFill>
                  <a:srgbClr val="073B4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Образовательная организация: Волгоградский государственный технический университет.</a:t>
            </a:r>
          </a:p>
          <a:p>
            <a:pPr algn="l"/>
            <a:r>
              <a:rPr lang="ru-RU" sz="1800" dirty="0">
                <a:solidFill>
                  <a:srgbClr val="073B4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Населенный пункт: гор. Волгоград</a:t>
            </a:r>
          </a:p>
          <a:p>
            <a:pPr algn="l"/>
            <a:r>
              <a:rPr lang="ru-RU" sz="1800" dirty="0">
                <a:solidFill>
                  <a:srgbClr val="073B4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Номинация: Инженерный проект</a:t>
            </a:r>
            <a:endParaRPr lang="en-US" sz="1800" dirty="0">
              <a:solidFill>
                <a:srgbClr val="073B4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ru-RU" sz="1800" dirty="0">
                <a:solidFill>
                  <a:srgbClr val="073B4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Тип проекта (подкатегория):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01489"/>
            <a:ext cx="3816424" cy="735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0" name="Нижний колонтитул 3"/>
          <p:cNvSpPr txBox="1">
            <a:spLocks/>
          </p:cNvSpPr>
          <p:nvPr/>
        </p:nvSpPr>
        <p:spPr>
          <a:xfrm>
            <a:off x="6400" y="651827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rgbClr val="0C6B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Volgograd_VSTU_TechStart_2018</a:t>
            </a:r>
            <a:r>
              <a:rPr lang="ru-RU" b="1" dirty="0">
                <a:solidFill>
                  <a:srgbClr val="0C6B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383796" y="116632"/>
            <a:ext cx="33285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A5A6A"/>
                </a:solidFill>
                <a:latin typeface="Calibri" panose="020F0502020204030204" pitchFamily="34" charset="0"/>
                <a:ea typeface="Microsoft JhengHei" pitchFamily="34" charset="-120"/>
                <a:cs typeface="Calibri" panose="020F0502020204030204" pitchFamily="34" charset="0"/>
              </a:rPr>
              <a:t>СОДЕРЖАНИЕ ИДЕИ</a:t>
            </a:r>
          </a:p>
        </p:txBody>
      </p:sp>
      <p:sp>
        <p:nvSpPr>
          <p:cNvPr id="37" name="Нижний колонтитул 3"/>
          <p:cNvSpPr txBox="1">
            <a:spLocks/>
          </p:cNvSpPr>
          <p:nvPr/>
        </p:nvSpPr>
        <p:spPr>
          <a:xfrm>
            <a:off x="6400" y="651827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rgbClr val="0C6B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Volgograd_VSTU_TechStart_2018</a:t>
            </a:r>
            <a:r>
              <a:rPr lang="ru-RU" b="1" dirty="0">
                <a:solidFill>
                  <a:srgbClr val="0C6B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200" y="116632"/>
            <a:ext cx="2321296" cy="44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Пятиугольник 60"/>
          <p:cNvSpPr/>
          <p:nvPr/>
        </p:nvSpPr>
        <p:spPr>
          <a:xfrm>
            <a:off x="177031" y="830512"/>
            <a:ext cx="2467049" cy="36004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85725">
              <a:lnSpc>
                <a:spcPct val="8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Описание идеи: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7030" y="1228652"/>
            <a:ext cx="8606929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200" dirty="0">
                <a:solidFill>
                  <a:srgbClr val="073B45"/>
                </a:solidFill>
              </a:rPr>
              <a:t>Разработка устройства для автоматической расфасовки сыпучих материалов, которая заменяет человека, тем самым сокращает трудовые и материальные издержки, увеличивает производительность, а также избавляет необходимость человека-оператора подвергать здоровье опасности, присутствуя на вредном производстве</a:t>
            </a:r>
          </a:p>
        </p:txBody>
      </p:sp>
      <p:sp>
        <p:nvSpPr>
          <p:cNvPr id="62" name="Пятиугольник 61"/>
          <p:cNvSpPr/>
          <p:nvPr/>
        </p:nvSpPr>
        <p:spPr>
          <a:xfrm>
            <a:off x="177031" y="1931770"/>
            <a:ext cx="2467049" cy="36004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85725">
              <a:lnSpc>
                <a:spcPct val="8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Цель: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177029" y="2326593"/>
            <a:ext cx="8606929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200" dirty="0">
                <a:solidFill>
                  <a:srgbClr val="073B45"/>
                </a:solidFill>
              </a:rPr>
              <a:t>Целью проекта является повышение эффективности процесса наполнения гибкой тары и уменьшение влияние вредного производства на здоровье человека.</a:t>
            </a:r>
          </a:p>
        </p:txBody>
      </p:sp>
      <p:sp>
        <p:nvSpPr>
          <p:cNvPr id="64" name="Пятиугольник 63"/>
          <p:cNvSpPr/>
          <p:nvPr/>
        </p:nvSpPr>
        <p:spPr>
          <a:xfrm>
            <a:off x="177028" y="3020629"/>
            <a:ext cx="2467049" cy="36004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85725">
              <a:lnSpc>
                <a:spcPct val="8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Задачи: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177028" y="3414577"/>
            <a:ext cx="8606929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200" dirty="0">
                <a:solidFill>
                  <a:srgbClr val="073B45"/>
                </a:solidFill>
              </a:rPr>
              <a:t>Автоматизация(ускорение) процесса наполнения мягкой тары (пакета)</a:t>
            </a:r>
          </a:p>
          <a:p>
            <a:r>
              <a:rPr lang="ru-RU" sz="1200" dirty="0">
                <a:solidFill>
                  <a:srgbClr val="073B45"/>
                </a:solidFill>
              </a:rPr>
              <a:t>Обеспечение непрерывного (24 часа) технологического цикла</a:t>
            </a:r>
          </a:p>
          <a:p>
            <a:r>
              <a:rPr lang="ru-RU" sz="1200" dirty="0">
                <a:solidFill>
                  <a:srgbClr val="073B45"/>
                </a:solidFill>
              </a:rPr>
              <a:t>Исключение человека-оператора на вредных производствах.</a:t>
            </a:r>
          </a:p>
        </p:txBody>
      </p:sp>
      <p:sp>
        <p:nvSpPr>
          <p:cNvPr id="66" name="Пятиугольник 65"/>
          <p:cNvSpPr/>
          <p:nvPr/>
        </p:nvSpPr>
        <p:spPr>
          <a:xfrm>
            <a:off x="177028" y="4119110"/>
            <a:ext cx="2467049" cy="36004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85725">
              <a:lnSpc>
                <a:spcPct val="8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Актуальность: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177028" y="4513057"/>
            <a:ext cx="8606929" cy="8036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200" dirty="0">
                <a:solidFill>
                  <a:srgbClr val="073B45"/>
                </a:solidFill>
              </a:rPr>
              <a:t>На современных производствах процесс расфасовки выполняется преимущественно человеком или при помощи полуавтоматических устройств, однако существуют иностранные аналоги автоматических устройств, имеющие высокую стоимость, поэтому разработка и внедрение дешевого полностью автоматического устройства необходимы для развития производства.</a:t>
            </a:r>
          </a:p>
        </p:txBody>
      </p:sp>
      <p:sp>
        <p:nvSpPr>
          <p:cNvPr id="68" name="Пятиугольник 67"/>
          <p:cNvSpPr/>
          <p:nvPr/>
        </p:nvSpPr>
        <p:spPr>
          <a:xfrm>
            <a:off x="177028" y="5411316"/>
            <a:ext cx="2467049" cy="36004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85725">
              <a:lnSpc>
                <a:spcPct val="80000"/>
              </a:lnSpc>
            </a:pPr>
            <a:r>
              <a:rPr lang="ru-RU" sz="1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Задел и уровень проработки: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177028" y="5805264"/>
            <a:ext cx="8606929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200" dirty="0">
                <a:solidFill>
                  <a:srgbClr val="073B45"/>
                </a:solidFill>
              </a:rPr>
              <a:t>Образец (работоспособный)</a:t>
            </a:r>
          </a:p>
        </p:txBody>
      </p:sp>
    </p:spTree>
    <p:extLst>
      <p:ext uri="{BB962C8B-B14F-4D97-AF65-F5344CB8AC3E}">
        <p14:creationId xmlns:p14="http://schemas.microsoft.com/office/powerpoint/2010/main" val="3091446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31295" y="116632"/>
            <a:ext cx="6383905" cy="44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b="1" dirty="0">
                <a:solidFill>
                  <a:srgbClr val="0A5A6A"/>
                </a:solidFill>
                <a:latin typeface="Calibri" panose="020F0502020204030204" pitchFamily="34" charset="0"/>
                <a:ea typeface="Microsoft JhengHei" pitchFamily="34" charset="-120"/>
                <a:cs typeface="Calibri" panose="020F0502020204030204" pitchFamily="34" charset="0"/>
              </a:rPr>
              <a:t>РЕЗУЛЬТАТ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200" y="116632"/>
            <a:ext cx="2321296" cy="44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3"/>
          <p:cNvSpPr txBox="1">
            <a:spLocks/>
          </p:cNvSpPr>
          <p:nvPr/>
        </p:nvSpPr>
        <p:spPr>
          <a:xfrm>
            <a:off x="6400" y="651827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>
                <a:solidFill>
                  <a:srgbClr val="0C6B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Volgograd_VSTU_TechStart_2018</a:t>
            </a:r>
            <a:r>
              <a:rPr lang="ru-RU" b="1">
                <a:solidFill>
                  <a:srgbClr val="0C6B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b="1" dirty="0">
              <a:solidFill>
                <a:srgbClr val="0C6B7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5" name="Нашивка 14"/>
          <p:cNvSpPr/>
          <p:nvPr/>
        </p:nvSpPr>
        <p:spPr>
          <a:xfrm>
            <a:off x="192137" y="2673087"/>
            <a:ext cx="1944215" cy="2087605"/>
          </a:xfrm>
          <a:prstGeom prst="chevron">
            <a:avLst>
              <a:gd name="adj" fmla="val 15237"/>
            </a:avLst>
          </a:prstGeom>
          <a:solidFill>
            <a:schemeClr val="accent5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85725" algn="ctr">
              <a:lnSpc>
                <a:spcPct val="8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Требования к результату </a:t>
            </a:r>
          </a:p>
        </p:txBody>
      </p:sp>
      <p:sp>
        <p:nvSpPr>
          <p:cNvPr id="17" name="Нашивка 16"/>
          <p:cNvSpPr/>
          <p:nvPr/>
        </p:nvSpPr>
        <p:spPr>
          <a:xfrm>
            <a:off x="204317" y="980728"/>
            <a:ext cx="1944215" cy="1548000"/>
          </a:xfrm>
          <a:prstGeom prst="chevron">
            <a:avLst>
              <a:gd name="adj" fmla="val 15237"/>
            </a:avLst>
          </a:prstGeom>
          <a:solidFill>
            <a:schemeClr val="accent5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85725" algn="ctr">
              <a:lnSpc>
                <a:spcPct val="8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Описание</a:t>
            </a:r>
          </a:p>
          <a:p>
            <a:pPr marL="85725" algn="ctr">
              <a:lnSpc>
                <a:spcPct val="8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результата</a:t>
            </a:r>
          </a:p>
        </p:txBody>
      </p:sp>
      <p:sp>
        <p:nvSpPr>
          <p:cNvPr id="18" name="Нашивка 17"/>
          <p:cNvSpPr/>
          <p:nvPr/>
        </p:nvSpPr>
        <p:spPr>
          <a:xfrm>
            <a:off x="192136" y="4869504"/>
            <a:ext cx="1944215" cy="1548000"/>
          </a:xfrm>
          <a:prstGeom prst="chevron">
            <a:avLst>
              <a:gd name="adj" fmla="val 15237"/>
            </a:avLst>
          </a:prstGeom>
          <a:solidFill>
            <a:schemeClr val="accent5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85725" algn="ctr">
              <a:lnSpc>
                <a:spcPct val="8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Потребители результата и области применения</a:t>
            </a:r>
          </a:p>
        </p:txBody>
      </p:sp>
      <p:sp>
        <p:nvSpPr>
          <p:cNvPr id="20" name="Нашивка 19"/>
          <p:cNvSpPr/>
          <p:nvPr/>
        </p:nvSpPr>
        <p:spPr>
          <a:xfrm>
            <a:off x="2136351" y="980728"/>
            <a:ext cx="6756129" cy="1548000"/>
          </a:xfrm>
          <a:prstGeom prst="chevron">
            <a:avLst>
              <a:gd name="adj" fmla="val 1523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dirty="0">
                <a:solidFill>
                  <a:srgbClr val="073B45"/>
                </a:solidFill>
              </a:rPr>
              <a:t>Увеличение производительности машины наполнения гибких контейнеров, уменьшение себестоимости процесса расфасовки, избавление необходимости присутствия человека.</a:t>
            </a:r>
          </a:p>
          <a:p>
            <a:endParaRPr lang="ru-RU" sz="1400" dirty="0">
              <a:solidFill>
                <a:srgbClr val="073B45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2113878" y="2681127"/>
            <a:ext cx="6756129" cy="2087605"/>
          </a:xfrm>
          <a:prstGeom prst="chevron">
            <a:avLst>
              <a:gd name="adj" fmla="val 1523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dirty="0">
                <a:solidFill>
                  <a:srgbClr val="073B45"/>
                </a:solidFill>
              </a:rPr>
              <a:t>Выполнение проекта:</a:t>
            </a:r>
          </a:p>
          <a:p>
            <a:r>
              <a:rPr lang="ru-RU" sz="1400" dirty="0">
                <a:solidFill>
                  <a:srgbClr val="073B45"/>
                </a:solidFill>
              </a:rPr>
              <a:t>-Собрано, фасовочная машина в составе: патрубок бункера, вакуумные захваты, </a:t>
            </a:r>
            <a:r>
              <a:rPr lang="ru-RU" sz="1400" dirty="0" err="1">
                <a:solidFill>
                  <a:srgbClr val="073B45"/>
                </a:solidFill>
              </a:rPr>
              <a:t>пневмоцилиндры</a:t>
            </a:r>
            <a:r>
              <a:rPr lang="ru-RU" sz="1400" dirty="0">
                <a:solidFill>
                  <a:srgbClr val="073B45"/>
                </a:solidFill>
              </a:rPr>
              <a:t>, контроллер управления машиной, </a:t>
            </a:r>
            <a:r>
              <a:rPr lang="ru-RU" sz="1400" dirty="0" err="1">
                <a:solidFill>
                  <a:srgbClr val="073B45"/>
                </a:solidFill>
              </a:rPr>
              <a:t>электропневмо</a:t>
            </a:r>
            <a:r>
              <a:rPr lang="ru-RU" sz="1400" dirty="0">
                <a:solidFill>
                  <a:srgbClr val="073B45"/>
                </a:solidFill>
              </a:rPr>
              <a:t> преобразователи.</a:t>
            </a:r>
          </a:p>
          <a:p>
            <a:r>
              <a:rPr lang="ru-RU" sz="1400" dirty="0">
                <a:solidFill>
                  <a:srgbClr val="073B45"/>
                </a:solidFill>
              </a:rPr>
              <a:t>-Необходимо доукомплектовать фасовочную машину двумя камерами и контроллером обработки данных от видеокамер, подготовить ПО обработки видеоинформации от камер для передачи полученных аналитических данных управляющему машиной контроллеру, обеспечивающему заданный технологический процесс.</a:t>
            </a:r>
          </a:p>
          <a:p>
            <a:endParaRPr lang="ru-RU" sz="1400" dirty="0">
              <a:solidFill>
                <a:srgbClr val="073B45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2101302" y="4905336"/>
            <a:ext cx="6756129" cy="1548000"/>
          </a:xfrm>
          <a:prstGeom prst="chevron">
            <a:avLst>
              <a:gd name="adj" fmla="val 1523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dirty="0">
                <a:solidFill>
                  <a:srgbClr val="073B45"/>
                </a:solidFill>
              </a:rPr>
              <a:t>Потребителями являются предприятия Волгоградской области, а в дальнейшем предприятия России, различных отраслей, на которых требуется упаковка сыпучих материалов.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31295" y="116632"/>
            <a:ext cx="6383905" cy="44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b="1" dirty="0">
                <a:solidFill>
                  <a:srgbClr val="0A5A6A"/>
                </a:solidFill>
                <a:latin typeface="Calibri" panose="020F0502020204030204" pitchFamily="34" charset="0"/>
                <a:ea typeface="Microsoft JhengHei" pitchFamily="34" charset="-120"/>
                <a:cs typeface="Calibri" panose="020F0502020204030204" pitchFamily="34" charset="0"/>
              </a:rPr>
              <a:t>НЕОБХОДИМЫЕ РЕСУРСЫ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200" y="116632"/>
            <a:ext cx="2321296" cy="44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3"/>
          <p:cNvSpPr txBox="1">
            <a:spLocks/>
          </p:cNvSpPr>
          <p:nvPr/>
        </p:nvSpPr>
        <p:spPr>
          <a:xfrm>
            <a:off x="6400" y="651827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>
                <a:solidFill>
                  <a:srgbClr val="0C6B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Volgograd_VSTU_TechStart_2018</a:t>
            </a:r>
            <a:r>
              <a:rPr lang="ru-RU" b="1">
                <a:solidFill>
                  <a:srgbClr val="0C6B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b="1" dirty="0">
              <a:solidFill>
                <a:srgbClr val="0C6B7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393563"/>
              </p:ext>
            </p:extLst>
          </p:nvPr>
        </p:nvGraphicFramePr>
        <p:xfrm>
          <a:off x="251519" y="908720"/>
          <a:ext cx="8682859" cy="56438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32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20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Тип ресурсов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Наименование ресурса</a:t>
                      </a:r>
                      <a:r>
                        <a:rPr lang="ru-RU" sz="160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Характеристика ресурса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Источник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Материально-технический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Видеокамеры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Материально-технический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Контроллер обработки данных от видеокамер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Материально-технический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Контроллер управления исполнительными устройствами фасовочной машины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Материально-технический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Интерфейс(</a:t>
                      </a:r>
                      <a:r>
                        <a:rPr lang="en-US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Ethernet</a:t>
                      </a:r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) для связи контроллера видеокамер с контроллером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Материально-технический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Вакуумные захваты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186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Материально-технический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err="1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Пневмоцилиндры</a:t>
                      </a:r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036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Человеческий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Программист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610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Человеческий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Наладчик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481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Человеческий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Менеджер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123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Человеческий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Технический специалист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40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735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31295" y="116632"/>
            <a:ext cx="6383905" cy="44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b="1" dirty="0">
                <a:solidFill>
                  <a:srgbClr val="0A5A6A"/>
                </a:solidFill>
                <a:latin typeface="Calibri" panose="020F0502020204030204" pitchFamily="34" charset="0"/>
                <a:ea typeface="Microsoft JhengHei" pitchFamily="34" charset="-120"/>
                <a:cs typeface="Calibri" panose="020F0502020204030204" pitchFamily="34" charset="0"/>
              </a:rPr>
              <a:t>РИСКИ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200" y="116632"/>
            <a:ext cx="2321296" cy="44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3"/>
          <p:cNvSpPr txBox="1">
            <a:spLocks/>
          </p:cNvSpPr>
          <p:nvPr/>
        </p:nvSpPr>
        <p:spPr>
          <a:xfrm>
            <a:off x="6400" y="651827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>
                <a:solidFill>
                  <a:srgbClr val="0C6B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Volgograd_VSTU_TechStart_2018</a:t>
            </a:r>
            <a:r>
              <a:rPr lang="ru-RU" b="1">
                <a:solidFill>
                  <a:srgbClr val="0C6B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b="1" dirty="0">
              <a:solidFill>
                <a:srgbClr val="0C6B7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133773"/>
              </p:ext>
            </p:extLst>
          </p:nvPr>
        </p:nvGraphicFramePr>
        <p:xfrm>
          <a:off x="251520" y="1124744"/>
          <a:ext cx="8678198" cy="24384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8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0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2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9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Вид риска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Описание (формулировка рискового события)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Последствия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Уровень серьезности последствий (высокий, средний, низкий)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Вероятность наступления риска (высокая, средняя, низкая)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Техногенный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Отсутствие ПО и комплектующих для создания нейронной сети.</a:t>
                      </a:r>
                    </a:p>
                    <a:p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Нарушение рабочего процесса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низкий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низкая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026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2136" y="116632"/>
            <a:ext cx="6630567" cy="34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0A5A6A"/>
                </a:solidFill>
                <a:latin typeface="Calibri" panose="020F0502020204030204" pitchFamily="34" charset="0"/>
                <a:ea typeface="Microsoft JhengHei" pitchFamily="34" charset="-120"/>
                <a:cs typeface="Calibri" panose="020F0502020204030204" pitchFamily="34" charset="0"/>
              </a:rPr>
              <a:t>ЭФФЕКТЫ И ПОТЕНЦИАЛ КОММЕРЦИАЛИЗАЦИИ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2704" y="118480"/>
            <a:ext cx="2321296" cy="44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3"/>
          <p:cNvSpPr txBox="1">
            <a:spLocks/>
          </p:cNvSpPr>
          <p:nvPr/>
        </p:nvSpPr>
        <p:spPr>
          <a:xfrm>
            <a:off x="6400" y="6518275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>
                <a:solidFill>
                  <a:srgbClr val="0C6B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Volgograd_VSTU_TechStart_2018</a:t>
            </a:r>
            <a:r>
              <a:rPr lang="ru-RU" b="1">
                <a:solidFill>
                  <a:srgbClr val="0C6B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b="1" dirty="0">
              <a:solidFill>
                <a:srgbClr val="0C6B7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589229"/>
              </p:ext>
            </p:extLst>
          </p:nvPr>
        </p:nvGraphicFramePr>
        <p:xfrm>
          <a:off x="303092" y="657096"/>
          <a:ext cx="8712994" cy="19253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38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5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69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49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Вид эффекта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Описание эффекта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Время появления</a:t>
                      </a: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эффекта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Величина эффекта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Направленность эффекта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экономический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сокращение трудовых и материальных издержек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малое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средний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экономический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производительности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малое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сильный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экономический</a:t>
                      </a:r>
                    </a:p>
                    <a:p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уменьшение себестоимости процесса расфасовки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малое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средний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073B45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022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400" y="6518275"/>
            <a:ext cx="2808312" cy="365125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0C6B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Volgograd_VSTU_TechStart_2018</a:t>
            </a:r>
            <a:r>
              <a:rPr lang="ru-RU" b="1" dirty="0">
                <a:solidFill>
                  <a:srgbClr val="0C6B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200" y="116632"/>
            <a:ext cx="2321296" cy="44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1043608" y="1412776"/>
            <a:ext cx="6984776" cy="2736304"/>
          </a:xfrm>
          <a:prstGeom prst="rect">
            <a:avLst/>
          </a:prstGeom>
          <a:ln w="66675" cap="rnd">
            <a:solidFill>
              <a:srgbClr val="0C6B7E"/>
            </a:solidFill>
            <a:prstDash val="sysDot"/>
            <a:rou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0A5A6A"/>
                </a:solidFill>
                <a:latin typeface="Calibri" panose="020F0502020204030204" pitchFamily="34" charset="0"/>
                <a:ea typeface="Microsoft JhengHei" pitchFamily="34" charset="-120"/>
                <a:cs typeface="Calibri" panose="020F0502020204030204" pitchFamily="34" charset="0"/>
              </a:rPr>
              <a:t>Благодарим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</TotalTime>
  <Words>486</Words>
  <Application>Microsoft Office PowerPoint</Application>
  <PresentationFormat>Экран (4:3)</PresentationFormat>
  <Paragraphs>114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Microsoft JhengHei</vt:lpstr>
      <vt:lpstr>Arial</vt:lpstr>
      <vt:lpstr>Calibri</vt:lpstr>
      <vt:lpstr>Тема Office</vt:lpstr>
      <vt:lpstr>Устройство для автоматической расфасовки сыпучих материалов в гибкие контейнеры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Даниил1</cp:lastModifiedBy>
  <cp:revision>52</cp:revision>
  <dcterms:modified xsi:type="dcterms:W3CDTF">2018-10-28T16:33:49Z</dcterms:modified>
</cp:coreProperties>
</file>